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112" r:id="rId2"/>
    <p:sldId id="1110" r:id="rId3"/>
    <p:sldId id="263" r:id="rId4"/>
    <p:sldId id="259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1078" r:id="rId14"/>
    <p:sldId id="1082" r:id="rId15"/>
    <p:sldId id="1103" r:id="rId16"/>
    <p:sldId id="1102" r:id="rId17"/>
    <p:sldId id="1083" r:id="rId18"/>
    <p:sldId id="1104" r:id="rId19"/>
    <p:sldId id="1105" r:id="rId20"/>
    <p:sldId id="1106" r:id="rId21"/>
    <p:sldId id="1107" r:id="rId22"/>
    <p:sldId id="1100" r:id="rId23"/>
    <p:sldId id="1108" r:id="rId24"/>
    <p:sldId id="1086" r:id="rId25"/>
    <p:sldId id="1111" r:id="rId26"/>
    <p:sldId id="1109" r:id="rId27"/>
    <p:sldId id="1101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0F096-0736-4F47-8011-349E25D7C2DB}" v="55" dt="2023-09-12T13:08:33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1375" autoAdjust="0"/>
  </p:normalViewPr>
  <p:slideViewPr>
    <p:cSldViewPr snapToGrid="0">
      <p:cViewPr varScale="1">
        <p:scale>
          <a:sx n="61" d="100"/>
          <a:sy n="61" d="100"/>
        </p:scale>
        <p:origin x="1440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56A69-C9D5-49E0-8E91-72F15056C8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2FCED8-D353-4DC1-948D-E9C6956258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3234D-57F4-4508-862C-30D1AC4525C3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463A82-3F0B-4CDB-BB42-2D232F80D0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794BE2-29A6-4C26-96AD-E8F0FC77CA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207C9-A875-481B-8206-63E27B57F03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917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F9DF-D6E9-489A-B909-7C7C5DDF8495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BC6F4-1B12-4CBE-A68B-5EDB9D4FD47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651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Begrüßung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7447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311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2505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0921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5902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Gesichtsmuskel entspannen, bekommt das Gehirn die Info „alles ist gut“! Claudia Cross-Müller ‚Body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brain</a:t>
            </a:r>
            <a:r>
              <a:rPr lang="de-DE" dirty="0"/>
              <a:t>‘</a:t>
            </a:r>
          </a:p>
          <a:p>
            <a:endParaRPr lang="de-DE" dirty="0"/>
          </a:p>
          <a:p>
            <a:r>
              <a:rPr lang="de-DE" dirty="0"/>
              <a:t>Singen – muss nicht laut sein – es reicht den Text des Liedes im Kopf zu haben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0380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ich Wut/Ärger spüre – starke Stressreaktion – körperliche Reaktionen - - </a:t>
            </a:r>
          </a:p>
          <a:p>
            <a:r>
              <a:rPr lang="de-DE" dirty="0"/>
              <a:t>Bewegung reduziert Stresshormone im Körper!!</a:t>
            </a:r>
          </a:p>
          <a:p>
            <a:endParaRPr lang="de-DE" dirty="0"/>
          </a:p>
          <a:p>
            <a:r>
              <a:rPr lang="de-DE" dirty="0"/>
              <a:t>Gedankenstopp – letztlich entscheiden sie selber was sie denken</a:t>
            </a:r>
          </a:p>
          <a:p>
            <a:r>
              <a:rPr lang="de-DE" dirty="0"/>
              <a:t>Tolle Eckhard: sage zu dir selbst: „ich frage mich, was mein nächster Gedanke sein wird!“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836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82632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Großes Angebot auf </a:t>
            </a:r>
            <a:r>
              <a:rPr lang="de-DE" dirty="0" err="1"/>
              <a:t>Youtube</a:t>
            </a:r>
            <a:r>
              <a:rPr lang="de-DE" dirty="0"/>
              <a:t> und im Internet</a:t>
            </a:r>
          </a:p>
          <a:p>
            <a:endParaRPr lang="de-DE" dirty="0"/>
          </a:p>
          <a:p>
            <a:r>
              <a:rPr lang="de-DE" dirty="0"/>
              <a:t>Alle 7J halbes Jahr Auszeit nehmen - - - Sabbatical - - - Stefan </a:t>
            </a:r>
            <a:r>
              <a:rPr lang="de-DE" dirty="0" err="1"/>
              <a:t>Geierhofer</a:t>
            </a:r>
            <a:r>
              <a:rPr lang="de-DE" dirty="0"/>
              <a:t> - </a:t>
            </a:r>
            <a:r>
              <a:rPr lang="de-DE" dirty="0" err="1"/>
              <a:t>Burnoutvortrag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3107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Bewegung ist das wichtigste Mittel gegen Stress - - reduziert die Stresshormone im Blut</a:t>
            </a:r>
          </a:p>
          <a:p>
            <a:r>
              <a:rPr lang="de-DE" dirty="0"/>
              <a:t>Kein Druck!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7931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Bsp. Flüchtiger Mann – versteckt sich in einem Kloster…</a:t>
            </a:r>
          </a:p>
          <a:p>
            <a:r>
              <a:rPr lang="de-DE" dirty="0"/>
              <a:t>Nicht weiter mit der Welt des Gegenübers beschäftigen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003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Viktor Frankl – in seiner Existenzanalyse und Logotherapie: 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grundlegende Theorie über die Möglichkeiten und Bedingungen für ein menschenwürdiges Dasein (Logotheorie).</a:t>
            </a:r>
            <a:endParaRPr lang="de-DE" dirty="0"/>
          </a:p>
          <a:p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Ja zur Welt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Ja zum Leben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Ja zum Selbst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Ja zum Sinn</a:t>
            </a:r>
          </a:p>
          <a:p>
            <a:endParaRPr lang="de-DE" dirty="0"/>
          </a:p>
          <a:p>
            <a:r>
              <a:rPr lang="de-DE" dirty="0"/>
              <a:t>Tischmetapher – Stabilität nur durch alle 4 Tischbeine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6989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4613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2851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0987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6842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5959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421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Mentale Gesundheit – ist die Frage der Balance zwischen Anforderung und Ressourcen </a:t>
            </a:r>
          </a:p>
          <a:p>
            <a:r>
              <a:rPr lang="de-DE" dirty="0"/>
              <a:t>Was bringt diese Balance aus den Gleichgewicht? – Wenn die Anforderungen immer mehr werden - - alle kennen es </a:t>
            </a:r>
          </a:p>
          <a:p>
            <a:r>
              <a:rPr lang="de-DE" dirty="0"/>
              <a:t>Wir nennen das Stress </a:t>
            </a:r>
          </a:p>
          <a:p>
            <a:r>
              <a:rPr lang="de-DE" dirty="0" err="1"/>
              <a:t>Schaun</a:t>
            </a:r>
            <a:r>
              <a:rPr lang="de-DE" dirty="0"/>
              <a:t> genauer – welche Arten von Stress gibt es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418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 Flipchart die Stresskurven aufzeichnen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19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700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Zuerst Kopfschmerzen</a:t>
            </a:r>
          </a:p>
          <a:p>
            <a:r>
              <a:rPr lang="de-DE" dirty="0"/>
              <a:t>Schnell kommt dann auch Muskelverspannungen, Nackenschmerzen – da ich die Muskeln anspanne</a:t>
            </a:r>
          </a:p>
          <a:p>
            <a:endParaRPr lang="de-DE" dirty="0"/>
          </a:p>
          <a:p>
            <a:r>
              <a:rPr lang="de-DE" dirty="0"/>
              <a:t>Geschwächtes Immunsystem – krank werden, wenn ich </a:t>
            </a:r>
            <a:r>
              <a:rPr lang="de-DE" dirty="0" err="1"/>
              <a:t>zB</a:t>
            </a:r>
            <a:r>
              <a:rPr lang="de-DE" dirty="0"/>
              <a:t> in Urlaub fahre – </a:t>
            </a:r>
          </a:p>
          <a:p>
            <a:endParaRPr lang="de-DE" dirty="0"/>
          </a:p>
          <a:p>
            <a:r>
              <a:rPr lang="de-DE" dirty="0"/>
              <a:t>Schlafprobleme – hohes Alarmzeichen – da ich nicht mehr in die Entspannung komme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096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Anzeichen von Gereiztheit – oder mehr Nervosität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7564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Vegetatives Nervensystem – können wir nicht direkt beeinflussen – nicht kontrollierbar… </a:t>
            </a:r>
          </a:p>
          <a:p>
            <a:r>
              <a:rPr lang="de-DE" dirty="0"/>
              <a:t>Oft sehr unangenehm – </a:t>
            </a:r>
            <a:r>
              <a:rPr lang="de-DE" dirty="0" err="1"/>
              <a:t>zB</a:t>
            </a:r>
            <a:r>
              <a:rPr lang="de-DE" dirty="0"/>
              <a:t> bei Prüfungen</a:t>
            </a:r>
          </a:p>
          <a:p>
            <a:endParaRPr lang="de-DE" dirty="0"/>
          </a:p>
          <a:p>
            <a:r>
              <a:rPr lang="de-DE" dirty="0"/>
              <a:t>Kann nicht mehr aus den Gedanken aussteigen  - es gibt nichts unproduktiveres als GRÜBELN – und da kommt es dann auch zu Schlafstörungen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7429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BC6F4-1B12-4CBE-A68B-5EDB9D4FD47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676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0DBA9-3D6B-7983-80F8-2FE85E50E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24F42F-16C6-540A-D099-7E887A6BB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D191AE-F5FB-D083-194A-421F5928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515D0E-EEEA-8496-CA82-E447DD5D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20FE44-9950-964C-DF35-6363E40E5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14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B2F6A-BD5D-8401-3A99-2AF2AB68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9DDFF90-3513-3C3E-4BCB-3BC32CAE7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6AF336-2497-4C78-68D2-C450F34C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5AFAA0-2D5D-C51D-F02D-6C907918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32A21E-88C8-D03C-1F61-7989C914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401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5881C78-9CD0-081B-336F-BD24E8E3C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B803D82-9DEC-7DD7-1C0A-30BECFBD7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7624E1-514E-66BF-F6FF-A7622717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8D8D0F-B83C-C966-3B94-3A49D2C9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9FC1A6-F8AF-C386-A251-4A81B89DA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122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E432B-AE6D-F50C-8C68-6F999271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697A33-1A67-D2E3-C52C-52C2055C9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9E3869-420F-EBB7-E322-80A03F37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D1B3D7-4E28-93E4-F4CE-B8E4EFFD5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7272B1-AB7C-2E8F-3378-1A7CD751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736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ABA10-EABB-941F-F06B-F7AE5BB7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5CE962-1761-965E-DFE5-B7A4CA894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2DC521-3E88-EB18-7589-250C8E95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0156F0-AFB6-CB5E-54A9-133C11A7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92070A-BC37-7755-B1B0-C82938EC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216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68116-888B-8DB9-9786-BCE1B497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74D8F6-D315-DBE9-8788-8F7A9AD89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6ECE6E-1045-E2F0-6003-1950D2507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00475C-B0F8-B070-0E03-2D99BCEE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6DCFDD-B63A-DFCA-A236-91BF2DCD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98789A-7461-95AA-F3C9-D4ACB9F6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269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F3EDD-E4D0-B46B-B2F8-A4B432DE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C9B11D-8E0F-957D-10BD-38AD2B0DE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E09E84-F9CA-8EDB-A2CE-C3D334433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173A49-7111-E6D8-A087-A96186C3F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0ABE96-E066-93C2-1244-6A4646620E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974AE0E-7F44-7C89-72EF-36896F32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0BBF96-740F-901C-3502-7B35C206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D79487-294D-0E50-D018-0CF7818C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400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0BCE7-B804-AE3A-6EDF-1C24436B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08B996-349E-3D75-50C5-6EAA795DC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812BF2-68CF-639E-CF27-C03E013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525CBF-B1F1-98CD-F4F9-D0FCAAAE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472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9713D0-4E7B-A217-E8DB-FB222079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0D0280-7822-2FFE-2A6B-15AC4247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D503A5-CE38-0C3A-4801-F451C451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251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89D49-19F3-A719-4F31-CBB5944CA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DDA54E-BF92-1755-4923-061B603BB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1C054F-6C13-B0F7-5F4B-7713EF42E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9C66AB-DF62-0AE6-C009-09B67E2D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7DE9BB-8499-A93D-7BF5-5DD5B469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3AFFA9-C7DD-5A09-AE8F-3D4A9CCD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056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9F71C-7BE2-AFF1-8FD9-82E32940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7F78D3E-2137-75B3-9EF1-BE3900BBB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E519E8-C666-747E-793E-A09A8A68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70A0C-3201-CB61-AC9E-86AB7665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5DE09A-B627-BBCB-D58E-95937DA4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C6B48C-4636-D438-0206-E83F40AA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986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2BABB22-CF45-EC08-7264-36A2EE0B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C295EA-32CF-B82E-3C5A-A2CE80600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9E6982-6A4F-9662-46B9-B775587D7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AACF3-427A-4540-B64A-6217C4AA157E}" type="datetimeFigureOut">
              <a:rPr lang="de-AT" smtClean="0"/>
              <a:t>14.09.2023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EFAF68-B4E7-0F7D-8E60-C77F9817F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CD2A16-6217-DC07-0CF4-57887174B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0977A-AA94-4E8C-9B4D-F833F464937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588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48DA3-D638-BF0B-C124-E936DC1A49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2FE45E4-98D1-F320-B189-E9A3C2244A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927E28D-92DA-DD9C-A053-2BBD71448B51}"/>
              </a:ext>
            </a:extLst>
          </p:cNvPr>
          <p:cNvSpPr/>
          <p:nvPr/>
        </p:nvSpPr>
        <p:spPr>
          <a:xfrm>
            <a:off x="-1525" y="10"/>
            <a:ext cx="8382000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C82D7B9-95FE-95CF-0D46-60E85881A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r="18727"/>
          <a:stretch/>
        </p:blipFill>
        <p:spPr>
          <a:xfrm>
            <a:off x="5754465" y="0"/>
            <a:ext cx="643753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E871D58-86DD-DA27-38A2-51D25C47177C}"/>
              </a:ext>
            </a:extLst>
          </p:cNvPr>
          <p:cNvSpPr txBox="1">
            <a:spLocks/>
          </p:cNvSpPr>
          <p:nvPr/>
        </p:nvSpPr>
        <p:spPr>
          <a:xfrm>
            <a:off x="547778" y="1115200"/>
            <a:ext cx="5150127" cy="2145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Mentale Gesundheit erhalten</a:t>
            </a:r>
            <a:endParaRPr lang="de-AT" sz="4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A5AB067-E7EE-FCC4-428C-3F7007DD0110}"/>
              </a:ext>
            </a:extLst>
          </p:cNvPr>
          <p:cNvSpPr txBox="1">
            <a:spLocks/>
          </p:cNvSpPr>
          <p:nvPr/>
        </p:nvSpPr>
        <p:spPr>
          <a:xfrm>
            <a:off x="547778" y="3517126"/>
            <a:ext cx="6005422" cy="1273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de-AT" sz="2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Über die </a:t>
            </a:r>
            <a:r>
              <a:rPr lang="de-AT" sz="2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entstehung</a:t>
            </a:r>
            <a:r>
              <a:rPr lang="de-AT" sz="2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  von </a:t>
            </a:r>
            <a:br>
              <a:rPr lang="de-AT" sz="2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2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stress und </a:t>
            </a:r>
            <a:r>
              <a:rPr lang="de-AT" sz="2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burnout</a:t>
            </a:r>
            <a:r>
              <a:rPr lang="de-AT" sz="2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br>
              <a:rPr lang="de-AT" sz="2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2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sowie Deren </a:t>
            </a:r>
            <a:r>
              <a:rPr lang="de-AT" sz="2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prävention</a:t>
            </a:r>
            <a:endParaRPr lang="de-AT" sz="2000" b="1" cap="all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150772-B1FA-9FCB-BA24-7E80595C90F6}"/>
              </a:ext>
            </a:extLst>
          </p:cNvPr>
          <p:cNvSpPr txBox="1"/>
          <p:nvPr/>
        </p:nvSpPr>
        <p:spPr>
          <a:xfrm>
            <a:off x="547778" y="5349875"/>
            <a:ext cx="4900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AT" sz="1800" dirty="0">
                <a:solidFill>
                  <a:schemeClr val="bg1"/>
                </a:solidFill>
                <a:latin typeface="Montserrat" panose="00000500000000000000" pitchFamily="2" charset="0"/>
              </a:rPr>
              <a:t>Ein Vortrag von Elisabeth Schimpl </a:t>
            </a:r>
            <a:br>
              <a:rPr lang="de-AT" sz="18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1800" dirty="0">
                <a:solidFill>
                  <a:schemeClr val="bg1"/>
                </a:solidFill>
                <a:latin typeface="Montserrat" panose="00000500000000000000" pitchFamily="2" charset="0"/>
              </a:rPr>
              <a:t>und Herta Etzelstorfer </a:t>
            </a:r>
            <a:r>
              <a:rPr lang="de-AT" sz="1800" dirty="0" err="1">
                <a:solidFill>
                  <a:schemeClr val="bg1"/>
                </a:solidFill>
                <a:latin typeface="Montserrat" panose="00000500000000000000" pitchFamily="2" charset="0"/>
              </a:rPr>
              <a:t>BA.pth</a:t>
            </a:r>
            <a:r>
              <a:rPr lang="de-AT" sz="18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  <a:endParaRPr lang="de-AT" sz="1800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2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9636CF-93D3-0A2F-4F42-3E21F2833609}"/>
              </a:ext>
            </a:extLst>
          </p:cNvPr>
          <p:cNvSpPr/>
          <p:nvPr/>
        </p:nvSpPr>
        <p:spPr>
          <a:xfrm>
            <a:off x="-1525" y="10"/>
            <a:ext cx="8382000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4A0A66-D692-4CA8-7489-418D23541844}"/>
              </a:ext>
            </a:extLst>
          </p:cNvPr>
          <p:cNvSpPr txBox="1">
            <a:spLocks/>
          </p:cNvSpPr>
          <p:nvPr/>
        </p:nvSpPr>
        <p:spPr>
          <a:xfrm>
            <a:off x="864003" y="2531649"/>
            <a:ext cx="5150127" cy="1794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Die zwölf</a:t>
            </a:r>
            <a:b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Stufen der Erschöpfung</a:t>
            </a:r>
            <a:endParaRPr lang="de-AT" sz="4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E77F5F00-68C2-EF92-95A6-A81F8A516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r="18672"/>
          <a:stretch/>
        </p:blipFill>
        <p:spPr>
          <a:xfrm>
            <a:off x="5754465" y="10"/>
            <a:ext cx="643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8657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1853526-1F86-09E8-E440-62ABBEEA4D03}"/>
              </a:ext>
            </a:extLst>
          </p:cNvPr>
          <p:cNvSpPr txBox="1">
            <a:spLocks/>
          </p:cNvSpPr>
          <p:nvPr/>
        </p:nvSpPr>
        <p:spPr>
          <a:xfrm>
            <a:off x="819642" y="768554"/>
            <a:ext cx="9937925" cy="5320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Der Zwang sich zu beweisen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Verstärkter Einsatz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Vernachlässigung eigener Bedürfnisse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Verdrängung von Konflikten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Umdeutung von Werten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Leugnung der Probleme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Rückzug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Beobachtbare Verhaltensänderung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Depersonalisation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Innere Leere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Depression</a:t>
            </a:r>
          </a:p>
          <a:p>
            <a:pPr marL="457200" indent="-457200" algn="l">
              <a:spcAft>
                <a:spcPts val="1000"/>
              </a:spcAft>
              <a:buFont typeface="+mj-lt"/>
              <a:buAutoNum type="arabicPeriod"/>
              <a:tabLst>
                <a:tab pos="2155825" algn="l"/>
              </a:tabLs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Völlige Erschöpfung </a:t>
            </a:r>
            <a:endParaRPr lang="de-AT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8BC42CE1-2B73-3252-0EF1-D30E57406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4" r="25240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599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34E8B6-AD73-6D44-4DAB-5136D77EE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838" y="789496"/>
            <a:ext cx="6388323" cy="54617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791638C-18B4-5E98-32B6-7AAE846869B0}"/>
              </a:ext>
            </a:extLst>
          </p:cNvPr>
          <p:cNvSpPr txBox="1">
            <a:spLocks/>
          </p:cNvSpPr>
          <p:nvPr/>
        </p:nvSpPr>
        <p:spPr>
          <a:xfrm>
            <a:off x="700531" y="646851"/>
            <a:ext cx="6517234" cy="1126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5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Die </a:t>
            </a:r>
            <a:r>
              <a:rPr lang="de-AT" sz="35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burnout</a:t>
            </a:r>
            <a:r>
              <a:rPr lang="de-AT" sz="35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-spirale</a:t>
            </a:r>
          </a:p>
          <a:p>
            <a:pPr algn="l"/>
            <a:endParaRPr lang="de-AT" sz="35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5EF4DC7-750E-AD3F-ABA4-EE0948804A29}"/>
              </a:ext>
            </a:extLst>
          </p:cNvPr>
          <p:cNvSpPr txBox="1">
            <a:spLocks/>
          </p:cNvSpPr>
          <p:nvPr/>
        </p:nvSpPr>
        <p:spPr>
          <a:xfrm>
            <a:off x="8343006" y="253050"/>
            <a:ext cx="2989931" cy="793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Der Zwang, </a:t>
            </a:r>
            <a:b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sich zu beweisen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4E92746-F83C-6700-2C9A-EA13A5E008F0}"/>
              </a:ext>
            </a:extLst>
          </p:cNvPr>
          <p:cNvSpPr txBox="1">
            <a:spLocks/>
          </p:cNvSpPr>
          <p:nvPr/>
        </p:nvSpPr>
        <p:spPr>
          <a:xfrm>
            <a:off x="9005079" y="1233931"/>
            <a:ext cx="2989931" cy="793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Verstärkter</a:t>
            </a:r>
            <a:b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Arbeitseinsatz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5BF0B76-ACDB-5937-87EC-C637D5668F6E}"/>
              </a:ext>
            </a:extLst>
          </p:cNvPr>
          <p:cNvSpPr txBox="1">
            <a:spLocks/>
          </p:cNvSpPr>
          <p:nvPr/>
        </p:nvSpPr>
        <p:spPr>
          <a:xfrm>
            <a:off x="9271863" y="3956890"/>
            <a:ext cx="2989931" cy="9553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Verdrängung von Konflikten und Bedürfnissen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48E891C-5B8D-299F-3544-DF4589EBFEA8}"/>
              </a:ext>
            </a:extLst>
          </p:cNvPr>
          <p:cNvSpPr txBox="1">
            <a:spLocks/>
          </p:cNvSpPr>
          <p:nvPr/>
        </p:nvSpPr>
        <p:spPr>
          <a:xfrm>
            <a:off x="9384660" y="2424727"/>
            <a:ext cx="2989931" cy="9553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Vernachlässigung </a:t>
            </a:r>
            <a:b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eigener </a:t>
            </a:r>
            <a:b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Bedürfnisse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234D402-301C-F7CD-F73A-5D3BD9D6999B}"/>
              </a:ext>
            </a:extLst>
          </p:cNvPr>
          <p:cNvSpPr txBox="1">
            <a:spLocks/>
          </p:cNvSpPr>
          <p:nvPr/>
        </p:nvSpPr>
        <p:spPr>
          <a:xfrm>
            <a:off x="3378722" y="5773615"/>
            <a:ext cx="5667124" cy="9553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Verstärkte Verdrängung von Problemen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ED8AC49-721A-470D-F65C-F09F75556FC1}"/>
              </a:ext>
            </a:extLst>
          </p:cNvPr>
          <p:cNvSpPr txBox="1">
            <a:spLocks/>
          </p:cNvSpPr>
          <p:nvPr/>
        </p:nvSpPr>
        <p:spPr>
          <a:xfrm>
            <a:off x="1406871" y="5560000"/>
            <a:ext cx="3649261" cy="427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Sozialer Rückzug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AAEAE43-E030-F228-05B4-27932E248618}"/>
              </a:ext>
            </a:extLst>
          </p:cNvPr>
          <p:cNvSpPr txBox="1">
            <a:spLocks/>
          </p:cNvSpPr>
          <p:nvPr/>
        </p:nvSpPr>
        <p:spPr>
          <a:xfrm>
            <a:off x="196989" y="3743275"/>
            <a:ext cx="3649261" cy="427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Verhaltensänderung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1275CCB3-8024-BE5B-222C-626B94C64FBC}"/>
              </a:ext>
            </a:extLst>
          </p:cNvPr>
          <p:cNvSpPr txBox="1">
            <a:spLocks/>
          </p:cNvSpPr>
          <p:nvPr/>
        </p:nvSpPr>
        <p:spPr>
          <a:xfrm>
            <a:off x="117318" y="1732298"/>
            <a:ext cx="3914145" cy="692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Verlust des Gefühls für die eigene Persönlichkeit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64BBCFDC-0572-D546-CBBE-1E08CDB27EBB}"/>
              </a:ext>
            </a:extLst>
          </p:cNvPr>
          <p:cNvSpPr txBox="1">
            <a:spLocks/>
          </p:cNvSpPr>
          <p:nvPr/>
        </p:nvSpPr>
        <p:spPr>
          <a:xfrm>
            <a:off x="8013342" y="5620932"/>
            <a:ext cx="3649261" cy="3899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Umdeuten von Werten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7C7CBB4-AF59-9453-AA42-538511565F49}"/>
              </a:ext>
            </a:extLst>
          </p:cNvPr>
          <p:cNvSpPr txBox="1">
            <a:spLocks/>
          </p:cNvSpPr>
          <p:nvPr/>
        </p:nvSpPr>
        <p:spPr>
          <a:xfrm>
            <a:off x="6551097" y="1965399"/>
            <a:ext cx="2989931" cy="793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Innere Leere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9198EC43-E9FA-624D-E142-ECE36F2A63B3}"/>
              </a:ext>
            </a:extLst>
          </p:cNvPr>
          <p:cNvSpPr txBox="1">
            <a:spLocks/>
          </p:cNvSpPr>
          <p:nvPr/>
        </p:nvSpPr>
        <p:spPr>
          <a:xfrm>
            <a:off x="5056132" y="4613759"/>
            <a:ext cx="2989931" cy="793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Depression, Verzweiflung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15027B3-E22F-38E6-C7D3-311A1D0A5151}"/>
              </a:ext>
            </a:extLst>
          </p:cNvPr>
          <p:cNvSpPr txBox="1">
            <a:spLocks/>
          </p:cNvSpPr>
          <p:nvPr/>
        </p:nvSpPr>
        <p:spPr>
          <a:xfrm>
            <a:off x="4643368" y="3361265"/>
            <a:ext cx="2989931" cy="382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Burnout</a:t>
            </a:r>
          </a:p>
        </p:txBody>
      </p:sp>
    </p:spTree>
    <p:extLst>
      <p:ext uri="{BB962C8B-B14F-4D97-AF65-F5344CB8AC3E}">
        <p14:creationId xmlns:p14="http://schemas.microsoft.com/office/powerpoint/2010/main" val="375678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527522-3D0F-47E4-813C-1936A84CDC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BC279E-226E-C0A7-3F24-D3D939796B17}"/>
              </a:ext>
            </a:extLst>
          </p:cNvPr>
          <p:cNvSpPr txBox="1">
            <a:spLocks/>
          </p:cNvSpPr>
          <p:nvPr/>
        </p:nvSpPr>
        <p:spPr>
          <a:xfrm>
            <a:off x="688366" y="650486"/>
            <a:ext cx="6696909" cy="11261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tipps</a:t>
            </a:r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 zur </a:t>
            </a:r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prävention</a:t>
            </a:r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 </a:t>
            </a:r>
            <a:b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von </a:t>
            </a:r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burnout</a:t>
            </a:r>
            <a:endParaRPr lang="de-AT" sz="4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CF47D72B-983D-AAAB-3672-145492C5D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9" t="-628" r="38039" b="27963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69EAC9F-C7C5-885E-E208-B0571C97C4BD}"/>
              </a:ext>
            </a:extLst>
          </p:cNvPr>
          <p:cNvSpPr txBox="1">
            <a:spLocks/>
          </p:cNvSpPr>
          <p:nvPr/>
        </p:nvSpPr>
        <p:spPr>
          <a:xfrm>
            <a:off x="807151" y="2167465"/>
            <a:ext cx="6696909" cy="3625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Regelmäßige Bewegung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„Nein“ sagen lernen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Hilfe annehmen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Zeiten des Alleinseins planen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Ständige Erreichbarkeit drosseln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Gesunde Ernährung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Ein Pausentag pro Woche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Ausreichend guter Schlaf</a:t>
            </a:r>
          </a:p>
        </p:txBody>
      </p:sp>
    </p:spTree>
    <p:extLst>
      <p:ext uri="{BB962C8B-B14F-4D97-AF65-F5344CB8AC3E}">
        <p14:creationId xmlns:p14="http://schemas.microsoft.com/office/powerpoint/2010/main" val="1005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9636CF-93D3-0A2F-4F42-3E21F2833609}"/>
              </a:ext>
            </a:extLst>
          </p:cNvPr>
          <p:cNvSpPr/>
          <p:nvPr/>
        </p:nvSpPr>
        <p:spPr>
          <a:xfrm>
            <a:off x="-1525" y="10"/>
            <a:ext cx="8382000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4A0A66-D692-4CA8-7489-418D23541844}"/>
              </a:ext>
            </a:extLst>
          </p:cNvPr>
          <p:cNvSpPr txBox="1">
            <a:spLocks/>
          </p:cNvSpPr>
          <p:nvPr/>
        </p:nvSpPr>
        <p:spPr>
          <a:xfrm>
            <a:off x="872469" y="2618803"/>
            <a:ext cx="4735261" cy="1620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7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Stressmanagement: </a:t>
            </a:r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Kurzfristige </a:t>
            </a:r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strategien</a:t>
            </a:r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de-AT" sz="4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E77F5F00-68C2-EF92-95A6-A81F8A516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2" t="3588" r="20677" b="8339"/>
          <a:stretch/>
        </p:blipFill>
        <p:spPr>
          <a:xfrm>
            <a:off x="5754465" y="10"/>
            <a:ext cx="643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995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546B280-9FE2-D6D0-665A-C137182F5215}"/>
              </a:ext>
            </a:extLst>
          </p:cNvPr>
          <p:cNvSpPr txBox="1">
            <a:spLocks/>
          </p:cNvSpPr>
          <p:nvPr/>
        </p:nvSpPr>
        <p:spPr>
          <a:xfrm>
            <a:off x="699950" y="763592"/>
            <a:ext cx="4617115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Spontante</a:t>
            </a:r>
            <a:b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entspannung</a:t>
            </a:r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 </a:t>
            </a:r>
            <a:endParaRPr lang="de-AT" sz="2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B6C1E15-56E9-9B19-F1DE-CB54780197E3}"/>
              </a:ext>
            </a:extLst>
          </p:cNvPr>
          <p:cNvSpPr txBox="1">
            <a:spLocks/>
          </p:cNvSpPr>
          <p:nvPr/>
        </p:nvSpPr>
        <p:spPr>
          <a:xfrm>
            <a:off x="699950" y="2379133"/>
            <a:ext cx="4769158" cy="38869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Atemübungen (Bauch-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atmung</a:t>
            </a: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, 4-6-Atmung, Lippenbremse)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Frische Luft schnappen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Progressive Muskelentspannung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Kurze Bewegungseinheiten (Luftboxen, ein paar Schritte gehen, hüpfen)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Lächeln (entspannt Gesichtsmuskulatur)</a:t>
            </a:r>
            <a:endParaRPr lang="de-AT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2" name="Grafik 11" descr="Ein Bild, das Kreis, Wasser, Grafiken, Design enthält.&#10;&#10;Automatisch generierte Beschreibung">
            <a:extLst>
              <a:ext uri="{FF2B5EF4-FFF2-40B4-BE49-F238E27FC236}">
                <a16:creationId xmlns:a16="http://schemas.microsoft.com/office/drawing/2014/main" id="{64407EC2-D983-8A22-FC3B-F13F005D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76" y="0"/>
            <a:ext cx="6638224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FE420DE-1C27-5FE6-FB7A-C0C19B695F19}"/>
              </a:ext>
            </a:extLst>
          </p:cNvPr>
          <p:cNvSpPr txBox="1">
            <a:spLocks/>
          </p:cNvSpPr>
          <p:nvPr/>
        </p:nvSpPr>
        <p:spPr>
          <a:xfrm>
            <a:off x="6815667" y="763592"/>
            <a:ext cx="4769158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Wahrnehmung lenken</a:t>
            </a:r>
            <a:endParaRPr lang="de-AT" sz="2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AC86C99-9024-C124-9080-F57743E5E580}"/>
              </a:ext>
            </a:extLst>
          </p:cNvPr>
          <p:cNvSpPr txBox="1">
            <a:spLocks/>
          </p:cNvSpPr>
          <p:nvPr/>
        </p:nvSpPr>
        <p:spPr>
          <a:xfrm>
            <a:off x="6815667" y="2379132"/>
            <a:ext cx="4769158" cy="38869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Die Aufmerksamkeit vom Stressor bzw. körperlichen Stresssymptomen wegbringen: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Dinge im Raum beobachten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Zählen oder rechnen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Stresshocke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Igelball kneten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Songtexte rezitieren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Saures essen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Hände kalt waschen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Rätsel lösen ….</a:t>
            </a:r>
          </a:p>
        </p:txBody>
      </p:sp>
    </p:spTree>
    <p:extLst>
      <p:ext uri="{BB962C8B-B14F-4D97-AF65-F5344CB8AC3E}">
        <p14:creationId xmlns:p14="http://schemas.microsoft.com/office/powerpoint/2010/main" val="416619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, Wasser, Grafiken, Design enthält.&#10;&#10;Automatisch generierte Beschreibung">
            <a:extLst>
              <a:ext uri="{FF2B5EF4-FFF2-40B4-BE49-F238E27FC236}">
                <a16:creationId xmlns:a16="http://schemas.microsoft.com/office/drawing/2014/main" id="{D33E2592-4A71-F7CE-50F4-0BF0B041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1057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546B280-9FE2-D6D0-665A-C137182F5215}"/>
              </a:ext>
            </a:extLst>
          </p:cNvPr>
          <p:cNvSpPr txBox="1">
            <a:spLocks/>
          </p:cNvSpPr>
          <p:nvPr/>
        </p:nvSpPr>
        <p:spPr>
          <a:xfrm>
            <a:off x="603797" y="677333"/>
            <a:ext cx="5130800" cy="1439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2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Kontrollierte </a:t>
            </a:r>
            <a:r>
              <a:rPr lang="de-AT" sz="32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abreaktion</a:t>
            </a:r>
            <a:r>
              <a:rPr lang="de-AT" sz="32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 von starken </a:t>
            </a:r>
            <a:r>
              <a:rPr lang="de-AT" sz="32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emotionen</a:t>
            </a:r>
            <a:endParaRPr lang="de-AT" sz="32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FE420DE-1C27-5FE6-FB7A-C0C19B695F19}"/>
              </a:ext>
            </a:extLst>
          </p:cNvPr>
          <p:cNvSpPr txBox="1">
            <a:spLocks/>
          </p:cNvSpPr>
          <p:nvPr/>
        </p:nvSpPr>
        <p:spPr>
          <a:xfrm>
            <a:off x="7025651" y="677333"/>
            <a:ext cx="4562552" cy="974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2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Positive </a:t>
            </a:r>
            <a:r>
              <a:rPr lang="de-AT" sz="32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selbstgespräche</a:t>
            </a:r>
            <a:endParaRPr lang="de-AT" sz="32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323DE7-BFE4-5709-5EB6-FD993992ED4F}"/>
              </a:ext>
            </a:extLst>
          </p:cNvPr>
          <p:cNvSpPr txBox="1"/>
          <p:nvPr/>
        </p:nvSpPr>
        <p:spPr>
          <a:xfrm>
            <a:off x="603797" y="2448903"/>
            <a:ext cx="496727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Durch Bewegung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Boxen in Polster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Sich in stressfreie Zone bewegen, um Abstand zu gewinnen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Pausen einlegen, um nicht in zu starke Emotionalität zu kommen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39DCA3-2348-F33C-15B1-C66725D0C54D}"/>
              </a:ext>
            </a:extLst>
          </p:cNvPr>
          <p:cNvSpPr txBox="1"/>
          <p:nvPr/>
        </p:nvSpPr>
        <p:spPr>
          <a:xfrm>
            <a:off x="7025651" y="2108117"/>
            <a:ext cx="4841952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Sich gut zureden („ich schaffe das“, „ich </a:t>
            </a:r>
            <a:r>
              <a:rPr lang="de-AT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geb</a:t>
            </a: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‘ mein Bestes“)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Druck herausnehmen 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</a:b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(„es wird schon werden“, 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</a:b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„ist nicht so schlimm“)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Sich selbst zu weiteren Handlung anleiten, einen inneren Plan erstellen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Gedankenstopp (Stoppschild)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Gedanken verändern und uminterpretieren</a:t>
            </a:r>
          </a:p>
        </p:txBody>
      </p:sp>
    </p:spTree>
    <p:extLst>
      <p:ext uri="{BB962C8B-B14F-4D97-AF65-F5344CB8AC3E}">
        <p14:creationId xmlns:p14="http://schemas.microsoft.com/office/powerpoint/2010/main" val="332190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9636CF-93D3-0A2F-4F42-3E21F2833609}"/>
              </a:ext>
            </a:extLst>
          </p:cNvPr>
          <p:cNvSpPr/>
          <p:nvPr/>
        </p:nvSpPr>
        <p:spPr>
          <a:xfrm>
            <a:off x="-1525" y="10"/>
            <a:ext cx="8382000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4A0A66-D692-4CA8-7489-418D23541844}"/>
              </a:ext>
            </a:extLst>
          </p:cNvPr>
          <p:cNvSpPr txBox="1">
            <a:spLocks/>
          </p:cNvSpPr>
          <p:nvPr/>
        </p:nvSpPr>
        <p:spPr>
          <a:xfrm>
            <a:off x="861203" y="2627269"/>
            <a:ext cx="5150127" cy="16034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7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Stressmanagement: </a:t>
            </a:r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langfristige </a:t>
            </a:r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strategien</a:t>
            </a:r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de-AT" sz="4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E77F5F00-68C2-EF92-95A6-A81F8A516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t="29612" r="27539"/>
          <a:stretch/>
        </p:blipFill>
        <p:spPr>
          <a:xfrm>
            <a:off x="5754465" y="10"/>
            <a:ext cx="643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823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546B280-9FE2-D6D0-665A-C137182F5215}"/>
              </a:ext>
            </a:extLst>
          </p:cNvPr>
          <p:cNvSpPr txBox="1">
            <a:spLocks/>
          </p:cNvSpPr>
          <p:nvPr/>
        </p:nvSpPr>
        <p:spPr>
          <a:xfrm>
            <a:off x="699950" y="763592"/>
            <a:ext cx="4617115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Achtsam(er) leben</a:t>
            </a:r>
            <a:endParaRPr lang="de-AT" sz="2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B6C1E15-56E9-9B19-F1DE-CB54780197E3}"/>
              </a:ext>
            </a:extLst>
          </p:cNvPr>
          <p:cNvSpPr txBox="1">
            <a:spLocks/>
          </p:cNvSpPr>
          <p:nvPr/>
        </p:nvSpPr>
        <p:spPr>
          <a:xfrm>
            <a:off x="699950" y="2226732"/>
            <a:ext cx="4989650" cy="362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Stressoren frühzeitig zu erkennen und ihnen entgegenwirken zu können</a:t>
            </a: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Achtsamer durchs Leben gehen </a:t>
            </a: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und </a:t>
            </a: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den Alltag </a:t>
            </a:r>
            <a:r>
              <a:rPr lang="de-AT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be</a:t>
            </a: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-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</a:br>
            <a:r>
              <a:rPr lang="de-AT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wältigen</a:t>
            </a: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 (Tee/Kaffee 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</a:b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trinken, essen, Zähne 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</a:b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putzen …)</a:t>
            </a: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Gezielte Achtsamkeits-übungen (Body Scan)</a:t>
            </a:r>
          </a:p>
        </p:txBody>
      </p:sp>
      <p:pic>
        <p:nvPicPr>
          <p:cNvPr id="12" name="Grafik 11" descr="Ein Bild, das Kreis, Wasser, Grafiken, Design enthält.&#10;&#10;Automatisch generierte Beschreibung">
            <a:extLst>
              <a:ext uri="{FF2B5EF4-FFF2-40B4-BE49-F238E27FC236}">
                <a16:creationId xmlns:a16="http://schemas.microsoft.com/office/drawing/2014/main" id="{64407EC2-D983-8A22-FC3B-F13F005D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76" y="0"/>
            <a:ext cx="6638224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FE420DE-1C27-5FE6-FB7A-C0C19B695F19}"/>
              </a:ext>
            </a:extLst>
          </p:cNvPr>
          <p:cNvSpPr txBox="1">
            <a:spLocks/>
          </p:cNvSpPr>
          <p:nvPr/>
        </p:nvSpPr>
        <p:spPr>
          <a:xfrm>
            <a:off x="7001934" y="763592"/>
            <a:ext cx="4769158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R</a:t>
            </a:r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egelmäSSig</a:t>
            </a:r>
            <a:endParaRPr lang="de-AT" sz="4000" b="1" cap="al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entspannen</a:t>
            </a:r>
            <a:endParaRPr lang="de-AT" sz="2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AC86C99-9024-C124-9080-F57743E5E580}"/>
              </a:ext>
            </a:extLst>
          </p:cNvPr>
          <p:cNvSpPr txBox="1">
            <a:spLocks/>
          </p:cNvSpPr>
          <p:nvPr/>
        </p:nvSpPr>
        <p:spPr>
          <a:xfrm>
            <a:off x="7001934" y="2235199"/>
            <a:ext cx="4769158" cy="3751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Entspannungsübungen (Progressive Muskel-entspannung, Phantasie-reisen, Meditation …)</a:t>
            </a: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Pausen einlegen und einplanen (täglich, wöchentlich, monatlich)</a:t>
            </a: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Musik hören</a:t>
            </a:r>
            <a:endParaRPr lang="de-AT" sz="23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langsame Spaziergänge 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</a:b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in der Natur</a:t>
            </a:r>
            <a:endParaRPr lang="de-AT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56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, Wasser, Grafiken, Design enthält.&#10;&#10;Automatisch generierte Beschreibung">
            <a:extLst>
              <a:ext uri="{FF2B5EF4-FFF2-40B4-BE49-F238E27FC236}">
                <a16:creationId xmlns:a16="http://schemas.microsoft.com/office/drawing/2014/main" id="{D33E2592-4A71-F7CE-50F4-0BF0B041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1057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546B280-9FE2-D6D0-665A-C137182F5215}"/>
              </a:ext>
            </a:extLst>
          </p:cNvPr>
          <p:cNvSpPr txBox="1">
            <a:spLocks/>
          </p:cNvSpPr>
          <p:nvPr/>
        </p:nvSpPr>
        <p:spPr>
          <a:xfrm>
            <a:off x="603797" y="620450"/>
            <a:ext cx="5130800" cy="1193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Regelmässig</a:t>
            </a:r>
            <a:endParaRPr lang="de-AT" sz="3800" b="1" cap="al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38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bewegen</a:t>
            </a:r>
            <a:endParaRPr lang="de-AT" sz="38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FE420DE-1C27-5FE6-FB7A-C0C19B695F19}"/>
              </a:ext>
            </a:extLst>
          </p:cNvPr>
          <p:cNvSpPr txBox="1">
            <a:spLocks/>
          </p:cNvSpPr>
          <p:nvPr/>
        </p:nvSpPr>
        <p:spPr>
          <a:xfrm>
            <a:off x="7025651" y="584201"/>
            <a:ext cx="4562552" cy="1195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Beziehungen</a:t>
            </a:r>
          </a:p>
          <a:p>
            <a:pPr algn="l"/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pflegen</a:t>
            </a:r>
            <a:endParaRPr lang="de-AT" sz="38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323DE7-BFE4-5709-5EB6-FD993992ED4F}"/>
              </a:ext>
            </a:extLst>
          </p:cNvPr>
          <p:cNvSpPr txBox="1"/>
          <p:nvPr/>
        </p:nvSpPr>
        <p:spPr>
          <a:xfrm>
            <a:off x="603797" y="2021477"/>
            <a:ext cx="481487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In den Alltag integrieren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Bewegung soll Spaß machen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39DCA3-2348-F33C-15B1-C66725D0C54D}"/>
              </a:ext>
            </a:extLst>
          </p:cNvPr>
          <p:cNvSpPr txBox="1"/>
          <p:nvPr/>
        </p:nvSpPr>
        <p:spPr>
          <a:xfrm>
            <a:off x="7025651" y="1972650"/>
            <a:ext cx="484195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Hilfe annehmen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Darüber reden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6CDF44-AEB5-A027-70ED-5A6CD05DCF99}"/>
              </a:ext>
            </a:extLst>
          </p:cNvPr>
          <p:cNvSpPr txBox="1">
            <a:spLocks/>
          </p:cNvSpPr>
          <p:nvPr/>
        </p:nvSpPr>
        <p:spPr>
          <a:xfrm>
            <a:off x="603796" y="3322630"/>
            <a:ext cx="5314403" cy="1193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Gutes</a:t>
            </a:r>
          </a:p>
          <a:p>
            <a:pPr algn="l"/>
            <a:r>
              <a:rPr lang="de-AT" sz="38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zeitmanagement</a:t>
            </a:r>
            <a:endParaRPr lang="de-AT" sz="38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1AE7B0-5D3B-7DB7-5DE6-0AF1B9D6002E}"/>
              </a:ext>
            </a:extLst>
          </p:cNvPr>
          <p:cNvSpPr txBox="1"/>
          <p:nvPr/>
        </p:nvSpPr>
        <p:spPr>
          <a:xfrm>
            <a:off x="603796" y="4627963"/>
            <a:ext cx="513079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Pläne mit Pausen zurechtlegen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Realistische Pläne gestalten, realistische Ziele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Prioritäten setzen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9BD38B-1F58-9338-1EC6-575845CA5029}"/>
              </a:ext>
            </a:extLst>
          </p:cNvPr>
          <p:cNvSpPr txBox="1"/>
          <p:nvPr/>
        </p:nvSpPr>
        <p:spPr>
          <a:xfrm>
            <a:off x="7110319" y="4662572"/>
            <a:ext cx="484195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Die Fähigkeit fördern, Konflikte zu lösen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Fachliches Wissen/Beratung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Unterstützung organisieren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FBEDA90-25FD-5067-6CDF-3BD697BBD126}"/>
              </a:ext>
            </a:extLst>
          </p:cNvPr>
          <p:cNvSpPr txBox="1">
            <a:spLocks/>
          </p:cNvSpPr>
          <p:nvPr/>
        </p:nvSpPr>
        <p:spPr>
          <a:xfrm>
            <a:off x="7165351" y="3288762"/>
            <a:ext cx="4562552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Probleme lösen</a:t>
            </a:r>
            <a:endParaRPr lang="de-AT" sz="38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8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FD266-7517-84D4-46AB-209E6EFF4AC7}"/>
              </a:ext>
            </a:extLst>
          </p:cNvPr>
          <p:cNvSpPr txBox="1">
            <a:spLocks/>
          </p:cNvSpPr>
          <p:nvPr/>
        </p:nvSpPr>
        <p:spPr>
          <a:xfrm>
            <a:off x="688365" y="426732"/>
            <a:ext cx="7295702" cy="8154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Wonach streben wir?</a:t>
            </a:r>
            <a:endParaRPr lang="de-AT" sz="4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5F85B8-5241-EFCE-6795-6B00FF9F8720}"/>
              </a:ext>
            </a:extLst>
          </p:cNvPr>
          <p:cNvSpPr txBox="1">
            <a:spLocks/>
          </p:cNvSpPr>
          <p:nvPr/>
        </p:nvSpPr>
        <p:spPr>
          <a:xfrm>
            <a:off x="688365" y="1473200"/>
            <a:ext cx="7431168" cy="50653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AT" sz="2300" dirty="0">
                <a:latin typeface="Montserrat" panose="00000500000000000000" pitchFamily="2" charset="0"/>
              </a:rPr>
              <a:t>Welche Grundmotivationen haben wir? </a:t>
            </a:r>
            <a:br>
              <a:rPr lang="de-AT" sz="2300" dirty="0">
                <a:latin typeface="Montserrat" panose="00000500000000000000" pitchFamily="2" charset="0"/>
              </a:rPr>
            </a:br>
            <a:endParaRPr lang="de-DE" sz="2300" dirty="0">
              <a:latin typeface="Montserrat" panose="00000500000000000000" pitchFamily="2" charset="0"/>
            </a:endParaRPr>
          </a:p>
          <a:p>
            <a:pPr marL="719138" lvl="1" indent="-457200">
              <a:spcBef>
                <a:spcPts val="1200"/>
              </a:spcBef>
              <a:buAutoNum type="arabicPeriod"/>
            </a:pPr>
            <a:r>
              <a:rPr lang="de-DE" sz="2300" b="1" dirty="0">
                <a:latin typeface="Montserrat" panose="00000500000000000000" pitchFamily="2" charset="0"/>
              </a:rPr>
              <a:t>Hier sein dürfen / können</a:t>
            </a:r>
            <a:br>
              <a:rPr lang="de-DE" sz="2300" dirty="0">
                <a:latin typeface="Montserrat" panose="00000500000000000000" pitchFamily="2" charset="0"/>
              </a:rPr>
            </a:br>
            <a:r>
              <a:rPr lang="de-DE" sz="2000" dirty="0">
                <a:latin typeface="Montserrat" panose="00000500000000000000" pitchFamily="2" charset="0"/>
              </a:rPr>
              <a:t>(Vertrauen, Schutz, Klarheit, Sicherheit …)</a:t>
            </a:r>
          </a:p>
          <a:p>
            <a:pPr marL="719138" lvl="1" indent="-457200">
              <a:spcBef>
                <a:spcPts val="1200"/>
              </a:spcBef>
              <a:buAutoNum type="arabicPeriod"/>
            </a:pPr>
            <a:r>
              <a:rPr lang="de-DE" sz="2300" b="1" dirty="0">
                <a:latin typeface="Montserrat" panose="00000500000000000000" pitchFamily="2" charset="0"/>
              </a:rPr>
              <a:t>Leben mögen</a:t>
            </a:r>
            <a:br>
              <a:rPr lang="de-AT" sz="2300" dirty="0">
                <a:latin typeface="Montserrat" panose="00000500000000000000" pitchFamily="2" charset="0"/>
              </a:rPr>
            </a:br>
            <a:r>
              <a:rPr lang="de-AT" sz="2000" dirty="0">
                <a:latin typeface="Montserrat" panose="00000500000000000000" pitchFamily="2" charset="0"/>
              </a:rPr>
              <a:t>(Werte, Beziehungen, Zeit, Nähe …)</a:t>
            </a:r>
          </a:p>
          <a:p>
            <a:pPr marL="719138" lvl="1" indent="-457200">
              <a:spcBef>
                <a:spcPts val="1200"/>
              </a:spcBef>
              <a:buAutoNum type="arabicPeriod"/>
            </a:pPr>
            <a:r>
              <a:rPr lang="de-AT" sz="2300" b="1" dirty="0">
                <a:latin typeface="Montserrat" panose="00000500000000000000" pitchFamily="2" charset="0"/>
              </a:rPr>
              <a:t>Selbst sein dürfen</a:t>
            </a:r>
            <a:br>
              <a:rPr lang="de-AT" sz="2300" dirty="0">
                <a:latin typeface="Montserrat" panose="00000500000000000000" pitchFamily="2" charset="0"/>
              </a:rPr>
            </a:br>
            <a:r>
              <a:rPr lang="de-AT" sz="2000" dirty="0">
                <a:latin typeface="Montserrat" panose="00000500000000000000" pitchFamily="2" charset="0"/>
              </a:rPr>
              <a:t>(Authentizität, Gerechtigkeit, Beachtung, Respekt, Moral, Würde, Wertschätzung …)</a:t>
            </a:r>
          </a:p>
          <a:p>
            <a:pPr marL="719138" lvl="1" indent="-457200">
              <a:spcBef>
                <a:spcPts val="1200"/>
              </a:spcBef>
              <a:buAutoNum type="arabicPeriod"/>
            </a:pPr>
            <a:r>
              <a:rPr lang="de-AT" sz="2300" b="1" dirty="0">
                <a:latin typeface="Montserrat" panose="00000500000000000000" pitchFamily="2" charset="0"/>
              </a:rPr>
              <a:t>Sinnvolles wollen (Entwicklung / Zukunft           </a:t>
            </a:r>
            <a:r>
              <a:rPr lang="de-AT" sz="2000" dirty="0">
                <a:latin typeface="Montserrat" panose="00000500000000000000" pitchFamily="2" charset="0"/>
              </a:rPr>
              <a:t>(Hingabe, Handeln, Aufgabe, Struktur, Entwicklung, gefragt/beteiligt sein, etwas bewirken …)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7A055799-9B1E-6270-A9EA-DC06093D5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r="38028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5476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546B280-9FE2-D6D0-665A-C137182F5215}"/>
              </a:ext>
            </a:extLst>
          </p:cNvPr>
          <p:cNvSpPr txBox="1">
            <a:spLocks/>
          </p:cNvSpPr>
          <p:nvPr/>
        </p:nvSpPr>
        <p:spPr>
          <a:xfrm>
            <a:off x="699950" y="763592"/>
            <a:ext cx="4617115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Einstellung </a:t>
            </a:r>
            <a:b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ändern</a:t>
            </a:r>
            <a:endParaRPr lang="de-AT" sz="38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B6C1E15-56E9-9B19-F1DE-CB54780197E3}"/>
              </a:ext>
            </a:extLst>
          </p:cNvPr>
          <p:cNvSpPr txBox="1">
            <a:spLocks/>
          </p:cNvSpPr>
          <p:nvPr/>
        </p:nvSpPr>
        <p:spPr>
          <a:xfrm>
            <a:off x="699950" y="2438399"/>
            <a:ext cx="4769158" cy="31418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An hinderlichen Glaubenssätzen und Denkmustern arbeiten (Perfektionismus, 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„Erst die Arbeit, dann das Vergnügen“)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Eigene Werte und Einstellungen überdenken und eventuell abändern</a:t>
            </a:r>
          </a:p>
        </p:txBody>
      </p:sp>
      <p:pic>
        <p:nvPicPr>
          <p:cNvPr id="12" name="Grafik 11" descr="Ein Bild, das Kreis, Wasser, Grafiken, Design enthält.&#10;&#10;Automatisch generierte Beschreibung">
            <a:extLst>
              <a:ext uri="{FF2B5EF4-FFF2-40B4-BE49-F238E27FC236}">
                <a16:creationId xmlns:a16="http://schemas.microsoft.com/office/drawing/2014/main" id="{64407EC2-D983-8A22-FC3B-F13F005D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76" y="0"/>
            <a:ext cx="6638224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FE420DE-1C27-5FE6-FB7A-C0C19B695F19}"/>
              </a:ext>
            </a:extLst>
          </p:cNvPr>
          <p:cNvSpPr txBox="1">
            <a:spLocks/>
          </p:cNvSpPr>
          <p:nvPr/>
        </p:nvSpPr>
        <p:spPr>
          <a:xfrm>
            <a:off x="7001934" y="763592"/>
            <a:ext cx="4769158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Zufriedenheits-erlebnisse</a:t>
            </a:r>
            <a:endParaRPr lang="de-AT" sz="38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AC86C99-9024-C124-9080-F57743E5E580}"/>
              </a:ext>
            </a:extLst>
          </p:cNvPr>
          <p:cNvSpPr txBox="1">
            <a:spLocks/>
          </p:cNvSpPr>
          <p:nvPr/>
        </p:nvSpPr>
        <p:spPr>
          <a:xfrm>
            <a:off x="7001934" y="2437201"/>
            <a:ext cx="4769158" cy="2447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Aus eigenen Ressourcen schöpfen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Hobbys nachgehen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Kraftquellen finden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Zeiten dafür bewusst einplanen</a:t>
            </a:r>
          </a:p>
        </p:txBody>
      </p:sp>
    </p:spTree>
    <p:extLst>
      <p:ext uri="{BB962C8B-B14F-4D97-AF65-F5344CB8AC3E}">
        <p14:creationId xmlns:p14="http://schemas.microsoft.com/office/powerpoint/2010/main" val="17758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527522-3D0F-47E4-813C-1936A84CDC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BC279E-226E-C0A7-3F24-D3D939796B17}"/>
              </a:ext>
            </a:extLst>
          </p:cNvPr>
          <p:cNvSpPr txBox="1">
            <a:spLocks/>
          </p:cNvSpPr>
          <p:nvPr/>
        </p:nvSpPr>
        <p:spPr>
          <a:xfrm>
            <a:off x="688366" y="650486"/>
            <a:ext cx="6696909" cy="1717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Persönliche </a:t>
            </a:r>
            <a:r>
              <a:rPr lang="de-AT" sz="38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schutzfaktoren</a:t>
            </a:r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 und Fertigkeiten</a:t>
            </a:r>
            <a:endParaRPr lang="de-AT" sz="38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CF47D72B-983D-AAAB-3672-145492C5D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r="48150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69EAC9F-C7C5-885E-E208-B0571C97C4BD}"/>
              </a:ext>
            </a:extLst>
          </p:cNvPr>
          <p:cNvSpPr txBox="1">
            <a:spLocks/>
          </p:cNvSpPr>
          <p:nvPr/>
        </p:nvSpPr>
        <p:spPr>
          <a:xfrm>
            <a:off x="711258" y="2539998"/>
            <a:ext cx="7244650" cy="32660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Humor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Genussfähigkeit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Sich etwas zutrauen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Sich der eigenen Fähigkeiten bewusst werden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Nein sagen lernen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Hilfe holen lernen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de-AT" sz="2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8064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9636CF-93D3-0A2F-4F42-3E21F2833609}"/>
              </a:ext>
            </a:extLst>
          </p:cNvPr>
          <p:cNvSpPr/>
          <p:nvPr/>
        </p:nvSpPr>
        <p:spPr>
          <a:xfrm>
            <a:off x="-1525" y="10"/>
            <a:ext cx="8382000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4A0A66-D692-4CA8-7489-418D23541844}"/>
              </a:ext>
            </a:extLst>
          </p:cNvPr>
          <p:cNvSpPr txBox="1">
            <a:spLocks/>
          </p:cNvSpPr>
          <p:nvPr/>
        </p:nvSpPr>
        <p:spPr>
          <a:xfrm>
            <a:off x="861203" y="2270395"/>
            <a:ext cx="5150127" cy="2317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Tipps und Übungen für eine gesunde </a:t>
            </a:r>
            <a:b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psyche</a:t>
            </a:r>
            <a:endParaRPr lang="de-AT" sz="4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E77F5F00-68C2-EF92-95A6-A81F8A516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8" t="11019" r="19073" b="1476"/>
          <a:stretch/>
        </p:blipFill>
        <p:spPr>
          <a:xfrm>
            <a:off x="5754465" y="10"/>
            <a:ext cx="643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2006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527522-3D0F-47E4-813C-1936A84CDC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BC279E-226E-C0A7-3F24-D3D939796B17}"/>
              </a:ext>
            </a:extLst>
          </p:cNvPr>
          <p:cNvSpPr txBox="1">
            <a:spLocks/>
          </p:cNvSpPr>
          <p:nvPr/>
        </p:nvSpPr>
        <p:spPr>
          <a:xfrm>
            <a:off x="688367" y="728138"/>
            <a:ext cx="3731234" cy="6721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Zehn Tipps</a:t>
            </a:r>
            <a:endParaRPr lang="de-AT" sz="38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69EAC9F-C7C5-885E-E208-B0571C97C4BD}"/>
              </a:ext>
            </a:extLst>
          </p:cNvPr>
          <p:cNvSpPr txBox="1">
            <a:spLocks/>
          </p:cNvSpPr>
          <p:nvPr/>
        </p:nvSpPr>
        <p:spPr>
          <a:xfrm>
            <a:off x="688367" y="1625601"/>
            <a:ext cx="4806250" cy="45952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Steh zu dir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Bleib aktiv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Entdecke Neues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Beteilige dich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Sei kreativ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Sprich darüber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Entspanne dich bewusst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Hol dir Hilfe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Glaub an dich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Halte Kontakt</a:t>
            </a:r>
            <a:endParaRPr lang="de-AT" sz="2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A4537D42-5FBD-520D-0D41-BBFB2AC29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4860" r="17030" b="292"/>
          <a:stretch/>
        </p:blipFill>
        <p:spPr>
          <a:xfrm>
            <a:off x="5754465" y="10"/>
            <a:ext cx="643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112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34E7E39-9F5C-35F6-C621-25B55E08B62C}"/>
              </a:ext>
            </a:extLst>
          </p:cNvPr>
          <p:cNvSpPr txBox="1">
            <a:spLocks/>
          </p:cNvSpPr>
          <p:nvPr/>
        </p:nvSpPr>
        <p:spPr>
          <a:xfrm>
            <a:off x="688367" y="591511"/>
            <a:ext cx="6696909" cy="680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achtsamkeit</a:t>
            </a:r>
            <a:endParaRPr lang="de-AT" sz="38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A93628D-BA72-9468-2C55-4D4241C147AB}"/>
              </a:ext>
            </a:extLst>
          </p:cNvPr>
          <p:cNvSpPr txBox="1">
            <a:spLocks/>
          </p:cNvSpPr>
          <p:nvPr/>
        </p:nvSpPr>
        <p:spPr>
          <a:xfrm>
            <a:off x="688366" y="1611940"/>
            <a:ext cx="6696909" cy="46545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Einen Moment ganz bewusst zu erleben und anzunehmen, ganz ohne Wertung t</a:t>
            </a: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rägt entscheidend zu innerer Balance und Selbstbewusstsein bei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Positive Morgenroutine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Gedanken aufschreiben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Zeit für sich selbst einplanen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Tageslicht gegen Winterdepression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Meditieren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Achtsamkeitsübungen für Unterwegs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Yoga: Bewegung und Achtsamkeitsübung</a:t>
            </a:r>
            <a:endParaRPr lang="de-AT" sz="2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0EEFB8-C155-49BE-D89E-6F686339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9" t="15529" r="34400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4416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9636CF-93D3-0A2F-4F42-3E21F2833609}"/>
              </a:ext>
            </a:extLst>
          </p:cNvPr>
          <p:cNvSpPr/>
          <p:nvPr/>
        </p:nvSpPr>
        <p:spPr>
          <a:xfrm>
            <a:off x="-1525" y="10"/>
            <a:ext cx="8382000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4A0A66-D692-4CA8-7489-418D23541844}"/>
              </a:ext>
            </a:extLst>
          </p:cNvPr>
          <p:cNvSpPr txBox="1">
            <a:spLocks/>
          </p:cNvSpPr>
          <p:nvPr/>
        </p:nvSpPr>
        <p:spPr>
          <a:xfrm>
            <a:off x="945873" y="2557597"/>
            <a:ext cx="5150127" cy="17428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Fazit </a:t>
            </a:r>
            <a:b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und </a:t>
            </a:r>
            <a:b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resümee</a:t>
            </a:r>
            <a:endParaRPr lang="de-AT" sz="4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E77F5F00-68C2-EF92-95A6-A81F8A516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8" t="11019" r="19073" b="1476"/>
          <a:stretch/>
        </p:blipFill>
        <p:spPr>
          <a:xfrm>
            <a:off x="5754465" y="10"/>
            <a:ext cx="643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9663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34E7E39-9F5C-35F6-C621-25B55E08B62C}"/>
              </a:ext>
            </a:extLst>
          </p:cNvPr>
          <p:cNvSpPr txBox="1">
            <a:spLocks/>
          </p:cNvSpPr>
          <p:nvPr/>
        </p:nvSpPr>
        <p:spPr>
          <a:xfrm>
            <a:off x="688366" y="476251"/>
            <a:ext cx="6696909" cy="1315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Psychische </a:t>
            </a:r>
            <a:r>
              <a:rPr lang="de-AT" sz="38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gesundheit</a:t>
            </a:r>
            <a:r>
              <a:rPr lang="de-AT" sz="38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 ist</a:t>
            </a:r>
            <a:endParaRPr lang="de-AT" sz="38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A93628D-BA72-9468-2C55-4D4241C147AB}"/>
              </a:ext>
            </a:extLst>
          </p:cNvPr>
          <p:cNvSpPr txBox="1">
            <a:spLocks/>
          </p:cNvSpPr>
          <p:nvPr/>
        </p:nvSpPr>
        <p:spPr>
          <a:xfrm>
            <a:off x="807150" y="2099735"/>
            <a:ext cx="6696909" cy="36524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Mit den Anforderungen des Umfelds umgehen können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Sich sicher und geborgen fühlen</a:t>
            </a:r>
            <a:endParaRPr lang="de-AT" sz="2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Sich Ziele setzen, träumen und </a:t>
            </a:r>
            <a:b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</a:b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dem Leben einen Sinn geben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Den eigenen Körper akzeptieren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j-ea"/>
                <a:cs typeface="+mj-cs"/>
              </a:rPr>
              <a:t>Sich nützlich fühlen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Ein ständiges Streben nach </a:t>
            </a:r>
            <a:b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persönlichem Gleichgewicht</a:t>
            </a:r>
            <a:endParaRPr lang="de-AT" sz="22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0EEFB8-C155-49BE-D89E-6F686339E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2" r="32182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5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959F6F9-315E-3747-428F-9176586BBD3F}"/>
              </a:ext>
            </a:extLst>
          </p:cNvPr>
          <p:cNvSpPr/>
          <p:nvPr/>
        </p:nvSpPr>
        <p:spPr>
          <a:xfrm>
            <a:off x="-1526" y="10"/>
            <a:ext cx="12193525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F5F1654-D3D3-357F-4E8A-FDA27DF27C0C}"/>
              </a:ext>
            </a:extLst>
          </p:cNvPr>
          <p:cNvSpPr txBox="1">
            <a:spLocks/>
          </p:cNvSpPr>
          <p:nvPr/>
        </p:nvSpPr>
        <p:spPr>
          <a:xfrm>
            <a:off x="2746781" y="3088695"/>
            <a:ext cx="6696909" cy="680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45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Vielen Dank.</a:t>
            </a:r>
            <a:endParaRPr lang="de-AT" sz="45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2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9321E43-8212-563A-CE0A-ADF30D1E0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38755"/>
          <a:stretch/>
        </p:blipFill>
        <p:spPr>
          <a:xfrm>
            <a:off x="5754465" y="10"/>
            <a:ext cx="643753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7F92648-1F2E-B780-D784-EE231EC5C6B4}"/>
              </a:ext>
            </a:extLst>
          </p:cNvPr>
          <p:cNvSpPr txBox="1">
            <a:spLocks/>
          </p:cNvSpPr>
          <p:nvPr/>
        </p:nvSpPr>
        <p:spPr>
          <a:xfrm>
            <a:off x="688366" y="888721"/>
            <a:ext cx="5665140" cy="13321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Eine frage </a:t>
            </a:r>
            <a:b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der Balance</a:t>
            </a:r>
            <a:endParaRPr lang="de-AT" sz="4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750F899-985E-C9D9-8B78-54BF75AAC127}"/>
              </a:ext>
            </a:extLst>
          </p:cNvPr>
          <p:cNvSpPr txBox="1">
            <a:spLocks/>
          </p:cNvSpPr>
          <p:nvPr/>
        </p:nvSpPr>
        <p:spPr>
          <a:xfrm>
            <a:off x="688366" y="2333266"/>
            <a:ext cx="5150127" cy="3356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Halten sich Ihre </a:t>
            </a:r>
            <a:b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Anforderungen im Alltag</a:t>
            </a:r>
          </a:p>
          <a:p>
            <a:pPr algn="l"/>
            <a:endParaRPr lang="de-AT" sz="23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und</a:t>
            </a:r>
          </a:p>
          <a:p>
            <a:pPr algn="l"/>
            <a:endParaRPr lang="de-AT" sz="23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Ihre </a:t>
            </a:r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Ressourcen / </a:t>
            </a:r>
            <a:b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Bewältigungsmöglichkeiten</a:t>
            </a:r>
          </a:p>
          <a:p>
            <a:pPr algn="l"/>
            <a:endParaRPr lang="de-AT" sz="23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die Waage?</a:t>
            </a:r>
          </a:p>
        </p:txBody>
      </p:sp>
    </p:spTree>
    <p:extLst>
      <p:ext uri="{BB962C8B-B14F-4D97-AF65-F5344CB8AC3E}">
        <p14:creationId xmlns:p14="http://schemas.microsoft.com/office/powerpoint/2010/main" val="141854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89636CF-93D3-0A2F-4F42-3E21F2833609}"/>
              </a:ext>
            </a:extLst>
          </p:cNvPr>
          <p:cNvSpPr/>
          <p:nvPr/>
        </p:nvSpPr>
        <p:spPr>
          <a:xfrm>
            <a:off x="-1525" y="10"/>
            <a:ext cx="8382000" cy="6857990"/>
          </a:xfrm>
          <a:prstGeom prst="rect">
            <a:avLst/>
          </a:prstGeom>
          <a:solidFill>
            <a:srgbClr val="0098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4A0A66-D692-4CA8-7489-418D23541844}"/>
              </a:ext>
            </a:extLst>
          </p:cNvPr>
          <p:cNvSpPr txBox="1">
            <a:spLocks/>
          </p:cNvSpPr>
          <p:nvPr/>
        </p:nvSpPr>
        <p:spPr>
          <a:xfrm>
            <a:off x="864003" y="2525241"/>
            <a:ext cx="5150127" cy="1807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Eustress</a:t>
            </a:r>
          </a:p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Vs. </a:t>
            </a:r>
          </a:p>
          <a:p>
            <a:pPr algn="l"/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distress</a:t>
            </a:r>
            <a:endParaRPr lang="de-AT" sz="4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E77F5F00-68C2-EF92-95A6-A81F8A516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r="-93" b="11730"/>
          <a:stretch/>
        </p:blipFill>
        <p:spPr>
          <a:xfrm>
            <a:off x="5754465" y="10"/>
            <a:ext cx="643753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39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7F92648-1F2E-B780-D784-EE231EC5C6B4}"/>
              </a:ext>
            </a:extLst>
          </p:cNvPr>
          <p:cNvSpPr txBox="1">
            <a:spLocks/>
          </p:cNvSpPr>
          <p:nvPr/>
        </p:nvSpPr>
        <p:spPr>
          <a:xfrm>
            <a:off x="688366" y="305853"/>
            <a:ext cx="4594834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eustress</a:t>
            </a:r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 </a:t>
            </a:r>
            <a:b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2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(positiver Stress)</a:t>
            </a:r>
            <a:endParaRPr lang="de-AT" sz="2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750F899-985E-C9D9-8B78-54BF75AAC127}"/>
              </a:ext>
            </a:extLst>
          </p:cNvPr>
          <p:cNvSpPr txBox="1">
            <a:spLocks/>
          </p:cNvSpPr>
          <p:nvPr/>
        </p:nvSpPr>
        <p:spPr>
          <a:xfrm>
            <a:off x="688366" y="1659468"/>
            <a:ext cx="7156223" cy="447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VORPHASE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Bereitstellung der Energien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Herz, Kreislauf, Durchblutung, Atmung, Magen, Darm und Hormone sind in „Alarmbereitschaft“</a:t>
            </a:r>
            <a:b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endParaRPr lang="de-AT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                 &gt;&gt; ANSPANNUNG</a:t>
            </a:r>
          </a:p>
          <a:p>
            <a:pPr algn="l"/>
            <a:endParaRPr lang="de-AT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ALARMPHASE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Steiler Anstieg der Aktivitäten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Fett und Zuckerreserven werden mobilisiert</a:t>
            </a:r>
          </a:p>
          <a:p>
            <a:pPr algn="l"/>
            <a:endParaRPr lang="de-AT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ERHOLUNGSPHASE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Abklingen der Belastung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Rückkehr zur Norm</a:t>
            </a:r>
            <a:b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endParaRPr lang="de-AT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                &gt;&gt; ENTSPANNUNG</a:t>
            </a:r>
            <a:endParaRPr lang="de-AT" sz="23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D123F695-2579-6A7A-F5E7-B7AEB78A1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r="53771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915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7F92648-1F2E-B780-D784-EE231EC5C6B4}"/>
              </a:ext>
            </a:extLst>
          </p:cNvPr>
          <p:cNvSpPr txBox="1">
            <a:spLocks/>
          </p:cNvSpPr>
          <p:nvPr/>
        </p:nvSpPr>
        <p:spPr>
          <a:xfrm>
            <a:off x="688366" y="491067"/>
            <a:ext cx="5272167" cy="1007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distress</a:t>
            </a:r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 </a:t>
            </a:r>
            <a:b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2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(negativer, „klassischer“ Stress)</a:t>
            </a:r>
            <a:endParaRPr lang="de-AT" sz="2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750F899-985E-C9D9-8B78-54BF75AAC127}"/>
              </a:ext>
            </a:extLst>
          </p:cNvPr>
          <p:cNvSpPr txBox="1">
            <a:spLocks/>
          </p:cNvSpPr>
          <p:nvPr/>
        </p:nvSpPr>
        <p:spPr>
          <a:xfrm>
            <a:off x="688366" y="1625603"/>
            <a:ext cx="7156223" cy="419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VORPHASE</a:t>
            </a:r>
          </a:p>
          <a:p>
            <a:pPr algn="l"/>
            <a:endParaRPr lang="de-AT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ALARMPHASE</a:t>
            </a:r>
          </a:p>
          <a:p>
            <a:pPr algn="l"/>
            <a:endParaRPr lang="de-AT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300" b="1" dirty="0">
                <a:solidFill>
                  <a:srgbClr val="009EA5"/>
                </a:solidFill>
                <a:latin typeface="Montserrat" panose="00000500000000000000" pitchFamily="2" charset="0"/>
              </a:rPr>
              <a:t>ZU KURZE ODER KEINE ERHOLUNGSPHASE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Kein</a:t>
            </a: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Abklingen der Belastung und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keine</a:t>
            </a:r>
            <a:r>
              <a:rPr lang="de-AT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Rückkehr zur Norm</a:t>
            </a:r>
          </a:p>
          <a:p>
            <a:pPr algn="l"/>
            <a:endParaRPr lang="de-AT" sz="1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                &gt;&gt; KEINE ENTSPANNUNG</a:t>
            </a:r>
          </a:p>
          <a:p>
            <a:pPr algn="l"/>
            <a:endParaRPr lang="de-AT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endParaRPr lang="de-AT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endParaRPr lang="de-AT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algn="l"/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Anhaltender </a:t>
            </a:r>
            <a:r>
              <a:rPr lang="de-A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Distress</a:t>
            </a:r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hat negative Auswirkungen </a:t>
            </a:r>
            <a:b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</a:br>
            <a:r>
              <a:rPr lang="de-A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auf den gesamten Organismus.</a:t>
            </a: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D123F695-2579-6A7A-F5E7-B7AEB78A1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35930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204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AB3A4-82DC-4B6F-68C9-19DE05962880}"/>
              </a:ext>
            </a:extLst>
          </p:cNvPr>
          <p:cNvSpPr txBox="1">
            <a:spLocks/>
          </p:cNvSpPr>
          <p:nvPr/>
        </p:nvSpPr>
        <p:spPr>
          <a:xfrm>
            <a:off x="688366" y="387412"/>
            <a:ext cx="9552914" cy="826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Folgen von stress </a:t>
            </a:r>
            <a:endParaRPr lang="de-AT" sz="2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A504847-647A-CC89-485A-C10B9307C0B8}"/>
              </a:ext>
            </a:extLst>
          </p:cNvPr>
          <p:cNvSpPr txBox="1">
            <a:spLocks/>
          </p:cNvSpPr>
          <p:nvPr/>
        </p:nvSpPr>
        <p:spPr>
          <a:xfrm>
            <a:off x="688367" y="1332115"/>
            <a:ext cx="5887454" cy="5028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(Spannungs-)Kopfschmerzen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Muskelverspannungen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Bauchschmerzen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Schlafprobleme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Sodbrennen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Geschwächtes Immunsystem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Gelenksbeschwerden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Herzrasen – erste Panikattacken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Hoher Blutzucker und Blutdruck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Gefahr von Herzinfarkt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Ausbleibende Periode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Sexuelle Probleme </a:t>
            </a:r>
          </a:p>
          <a:p>
            <a:pPr marL="342900" indent="-34290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AT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Depressionen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4321C7E7-6902-0A61-0446-2CA828A91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8" r="25030"/>
          <a:stretch/>
        </p:blipFill>
        <p:spPr>
          <a:xfrm>
            <a:off x="8526540" y="0"/>
            <a:ext cx="366546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756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546B280-9FE2-D6D0-665A-C137182F5215}"/>
              </a:ext>
            </a:extLst>
          </p:cNvPr>
          <p:cNvSpPr txBox="1">
            <a:spLocks/>
          </p:cNvSpPr>
          <p:nvPr/>
        </p:nvSpPr>
        <p:spPr>
          <a:xfrm>
            <a:off x="784618" y="763592"/>
            <a:ext cx="4047263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Muskuläre </a:t>
            </a:r>
            <a:b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reaktionen</a:t>
            </a:r>
            <a:endParaRPr lang="de-AT" sz="2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B6C1E15-56E9-9B19-F1DE-CB54780197E3}"/>
              </a:ext>
            </a:extLst>
          </p:cNvPr>
          <p:cNvSpPr txBox="1">
            <a:spLocks/>
          </p:cNvSpPr>
          <p:nvPr/>
        </p:nvSpPr>
        <p:spPr>
          <a:xfrm>
            <a:off x="784618" y="2463803"/>
            <a:ext cx="4769158" cy="3158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Starre Mimik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Fingertrommeln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Zittern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Zähneknirschen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Schultern hochziehen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Spannungskopfschmerzen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Faustballen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Stottern</a:t>
            </a:r>
            <a:endParaRPr lang="de-AT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2" name="Grafik 11" descr="Ein Bild, das Kreis, Wasser, Grafiken, Design enthält.&#10;&#10;Automatisch generierte Beschreibung">
            <a:extLst>
              <a:ext uri="{FF2B5EF4-FFF2-40B4-BE49-F238E27FC236}">
                <a16:creationId xmlns:a16="http://schemas.microsoft.com/office/drawing/2014/main" id="{64407EC2-D983-8A22-FC3B-F13F005D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76" y="0"/>
            <a:ext cx="6638224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FE420DE-1C27-5FE6-FB7A-C0C19B695F19}"/>
              </a:ext>
            </a:extLst>
          </p:cNvPr>
          <p:cNvSpPr txBox="1">
            <a:spLocks/>
          </p:cNvSpPr>
          <p:nvPr/>
        </p:nvSpPr>
        <p:spPr>
          <a:xfrm>
            <a:off x="7206115" y="763592"/>
            <a:ext cx="4047263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emotionale </a:t>
            </a:r>
            <a:b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reaktionen</a:t>
            </a:r>
            <a:endParaRPr lang="de-AT" sz="2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AC86C99-9024-C124-9080-F57743E5E580}"/>
              </a:ext>
            </a:extLst>
          </p:cNvPr>
          <p:cNvSpPr txBox="1">
            <a:spLocks/>
          </p:cNvSpPr>
          <p:nvPr/>
        </p:nvSpPr>
        <p:spPr>
          <a:xfrm>
            <a:off x="7206115" y="2463803"/>
            <a:ext cx="4769158" cy="3158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AT" sz="23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Angst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Schreck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Panik(</a:t>
            </a:r>
            <a:r>
              <a:rPr lang="de-AT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attacken</a:t>
            </a: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Nervosität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Verunsicherung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Ärger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Wut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Gereiztheit</a:t>
            </a:r>
            <a:endParaRPr lang="de-AT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3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, Wasser, Grafiken, Design enthält.&#10;&#10;Automatisch generierte Beschreibung">
            <a:extLst>
              <a:ext uri="{FF2B5EF4-FFF2-40B4-BE49-F238E27FC236}">
                <a16:creationId xmlns:a16="http://schemas.microsoft.com/office/drawing/2014/main" id="{D33E2592-4A71-F7CE-50F4-0BF0B041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1057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546B280-9FE2-D6D0-665A-C137182F5215}"/>
              </a:ext>
            </a:extLst>
          </p:cNvPr>
          <p:cNvSpPr txBox="1">
            <a:spLocks/>
          </p:cNvSpPr>
          <p:nvPr/>
        </p:nvSpPr>
        <p:spPr>
          <a:xfrm>
            <a:off x="784618" y="763592"/>
            <a:ext cx="4047263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  <a:t>vegetative </a:t>
            </a:r>
            <a:br>
              <a:rPr lang="de-AT" sz="4000" b="1" cap="all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de-AT" sz="4000" b="1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reaktionen</a:t>
            </a:r>
            <a:endParaRPr lang="de-AT" sz="2000" b="1" cap="all" dirty="0">
              <a:solidFill>
                <a:schemeClr val="bg1"/>
              </a:solidFill>
              <a:latin typeface="Aktiv Grotesk" panose="020B03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B6C1E15-56E9-9B19-F1DE-CB54780197E3}"/>
              </a:ext>
            </a:extLst>
          </p:cNvPr>
          <p:cNvSpPr txBox="1">
            <a:spLocks/>
          </p:cNvSpPr>
          <p:nvPr/>
        </p:nvSpPr>
        <p:spPr>
          <a:xfrm>
            <a:off x="784618" y="2497667"/>
            <a:ext cx="4769158" cy="3141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Kloß im Hals, Räuspern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Herzklopfen, Herzstechen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Blutdruckanstieg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Flaues Gefühl im Magen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Übelkeit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Erbrechen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Schwitzen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Erröten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FE420DE-1C27-5FE6-FB7A-C0C19B695F19}"/>
              </a:ext>
            </a:extLst>
          </p:cNvPr>
          <p:cNvSpPr txBox="1">
            <a:spLocks/>
          </p:cNvSpPr>
          <p:nvPr/>
        </p:nvSpPr>
        <p:spPr>
          <a:xfrm>
            <a:off x="7206115" y="763592"/>
            <a:ext cx="4047263" cy="1209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  <a:t>kognitive </a:t>
            </a:r>
            <a:br>
              <a:rPr lang="de-AT" sz="4000" b="1" cap="all" dirty="0">
                <a:solidFill>
                  <a:srgbClr val="009EA5"/>
                </a:solidFill>
                <a:latin typeface="Montserrat" panose="00000500000000000000" pitchFamily="2" charset="0"/>
              </a:rPr>
            </a:br>
            <a:r>
              <a:rPr lang="de-AT" sz="4000" b="1" cap="all" dirty="0" err="1">
                <a:solidFill>
                  <a:srgbClr val="009EA5"/>
                </a:solidFill>
                <a:latin typeface="Montserrat" panose="00000500000000000000" pitchFamily="2" charset="0"/>
              </a:rPr>
              <a:t>reaktionen</a:t>
            </a:r>
            <a:endParaRPr lang="de-AT" sz="2000" b="1" cap="all" dirty="0">
              <a:solidFill>
                <a:srgbClr val="009EA5"/>
              </a:solidFill>
              <a:latin typeface="Aktiv Grotesk" panose="020B03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AC86C99-9024-C124-9080-F57743E5E580}"/>
              </a:ext>
            </a:extLst>
          </p:cNvPr>
          <p:cNvSpPr txBox="1">
            <a:spLocks/>
          </p:cNvSpPr>
          <p:nvPr/>
        </p:nvSpPr>
        <p:spPr>
          <a:xfrm>
            <a:off x="7206115" y="2497667"/>
            <a:ext cx="4769158" cy="34402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Gedanken wie „Auch das noch“ oder „Das geht schief“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Leere im Kopf (Blackout)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Fluchtgedanken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Mangelnde Konzentration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Gedächtnisstörungen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Gedankenkarussell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Grübeln</a:t>
            </a:r>
          </a:p>
          <a:p>
            <a:pPr algn="l">
              <a:spcAft>
                <a:spcPts val="600"/>
              </a:spcAft>
            </a:pPr>
            <a:endParaRPr lang="de-AT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09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1268</Words>
  <Application>Microsoft Office PowerPoint</Application>
  <PresentationFormat>Breitbild</PresentationFormat>
  <Paragraphs>302</Paragraphs>
  <Slides>27</Slides>
  <Notes>25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Aktiv Grotesk</vt:lpstr>
      <vt:lpstr>Arial</vt:lpstr>
      <vt:lpstr>Calibri</vt:lpstr>
      <vt:lpstr>Calibri Light</vt:lpstr>
      <vt:lpstr>Montserrat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Elisabeth Klein</dc:creator>
  <cp:lastModifiedBy>user</cp:lastModifiedBy>
  <cp:revision>31</cp:revision>
  <dcterms:created xsi:type="dcterms:W3CDTF">2023-08-21T09:17:56Z</dcterms:created>
  <dcterms:modified xsi:type="dcterms:W3CDTF">2023-09-14T13:46:10Z</dcterms:modified>
</cp:coreProperties>
</file>